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3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9" r:id="rId11"/>
    <p:sldId id="270" r:id="rId12"/>
    <p:sldId id="25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718" autoAdjust="0"/>
  </p:normalViewPr>
  <p:slideViewPr>
    <p:cSldViewPr>
      <p:cViewPr>
        <p:scale>
          <a:sx n="114" d="100"/>
          <a:sy n="114" d="100"/>
        </p:scale>
        <p:origin x="-942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EFB9A-4B05-4AE2-8AE9-A40E112AF724}" type="datetimeFigureOut">
              <a:rPr lang="cs-CZ" smtClean="0"/>
              <a:pPr/>
              <a:t>29.2.2016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A71F2F-8108-4044-97EF-7C0971AC306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069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71F2F-8108-4044-97EF-7C0971AC306E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E81ED5E-2022-423C-B247-7A0A07745200}" type="datetimeFigureOut">
              <a:rPr lang="cs-CZ" smtClean="0"/>
              <a:pPr/>
              <a:t>29.2.2016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A6E1C64-5011-4A14-B104-604D7CBA9F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1ED5E-2022-423C-B247-7A0A07745200}" type="datetimeFigureOut">
              <a:rPr lang="cs-CZ" smtClean="0"/>
              <a:pPr/>
              <a:t>29.2.2016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E1C64-5011-4A14-B104-604D7CBA9F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1ED5E-2022-423C-B247-7A0A07745200}" type="datetimeFigureOut">
              <a:rPr lang="cs-CZ" smtClean="0"/>
              <a:pPr/>
              <a:t>29.2.2016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E1C64-5011-4A14-B104-604D7CBA9F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1ED5E-2022-423C-B247-7A0A07745200}" type="datetimeFigureOut">
              <a:rPr lang="cs-CZ" smtClean="0"/>
              <a:pPr/>
              <a:t>29.2.2016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E1C64-5011-4A14-B104-604D7CBA9F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1ED5E-2022-423C-B247-7A0A07745200}" type="datetimeFigureOut">
              <a:rPr lang="cs-CZ" smtClean="0"/>
              <a:pPr/>
              <a:t>29.2.2016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E1C64-5011-4A14-B104-604D7CBA9F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1ED5E-2022-423C-B247-7A0A07745200}" type="datetimeFigureOut">
              <a:rPr lang="cs-CZ" smtClean="0"/>
              <a:pPr/>
              <a:t>29.2.2016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E1C64-5011-4A14-B104-604D7CBA9F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E81ED5E-2022-423C-B247-7A0A07745200}" type="datetimeFigureOut">
              <a:rPr lang="cs-CZ" smtClean="0"/>
              <a:pPr/>
              <a:t>29.2.2016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A6E1C64-5011-4A14-B104-604D7CBA9F7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E81ED5E-2022-423C-B247-7A0A07745200}" type="datetimeFigureOut">
              <a:rPr lang="cs-CZ" smtClean="0"/>
              <a:pPr/>
              <a:t>29.2.2016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A6E1C64-5011-4A14-B104-604D7CBA9F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1ED5E-2022-423C-B247-7A0A07745200}" type="datetimeFigureOut">
              <a:rPr lang="cs-CZ" smtClean="0"/>
              <a:pPr/>
              <a:t>29.2.2016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E1C64-5011-4A14-B104-604D7CBA9F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1ED5E-2022-423C-B247-7A0A07745200}" type="datetimeFigureOut">
              <a:rPr lang="cs-CZ" smtClean="0"/>
              <a:pPr/>
              <a:t>29.2.2016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E1C64-5011-4A14-B104-604D7CBA9F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1ED5E-2022-423C-B247-7A0A07745200}" type="datetimeFigureOut">
              <a:rPr lang="cs-CZ" smtClean="0"/>
              <a:pPr/>
              <a:t>29.2.2016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E1C64-5011-4A14-B104-604D7CBA9F7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E81ED5E-2022-423C-B247-7A0A07745200}" type="datetimeFigureOut">
              <a:rPr lang="cs-CZ" smtClean="0"/>
              <a:pPr/>
              <a:t>29.2.2016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A6E1C64-5011-4A14-B104-604D7CBA9F7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i="1" u="sng" smtClean="0"/>
              <a:t> DENNÍ STACIONÁŘ OLGA</a:t>
            </a:r>
            <a:endParaRPr lang="cs-CZ" b="1" i="1" u="sng" dirty="0"/>
          </a:p>
        </p:txBody>
      </p:sp>
      <p:pic>
        <p:nvPicPr>
          <p:cNvPr id="7" name="Zástupný symbol pro obsah 6" descr="imagesCAIAWP5J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987824" y="2492896"/>
            <a:ext cx="3274935" cy="37401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►Je vypracovaná projektová dokumentace a byla podána žádost o stavební povolení.</a:t>
            </a:r>
          </a:p>
          <a:p>
            <a:pPr>
              <a:buNone/>
            </a:pPr>
            <a:r>
              <a:rPr lang="cs-CZ" dirty="0" smtClean="0"/>
              <a:t>►Předpokládaná realizace projektu stacionáře, když půjde vše podle plánu, je 1.pol.2014</a:t>
            </a:r>
          </a:p>
          <a:p>
            <a:pPr>
              <a:buNone/>
            </a:pPr>
            <a:r>
              <a:rPr lang="cs-CZ" dirty="0" smtClean="0"/>
              <a:t>►Financování projektu ?</a:t>
            </a:r>
          </a:p>
          <a:p>
            <a:pPr>
              <a:buNone/>
            </a:pPr>
            <a:r>
              <a:rPr lang="cs-CZ" dirty="0" smtClean="0"/>
              <a:t>    Město  – připraveno</a:t>
            </a:r>
          </a:p>
          <a:p>
            <a:pPr>
              <a:buNone/>
            </a:pPr>
            <a:r>
              <a:rPr lang="cs-CZ" dirty="0" smtClean="0"/>
              <a:t>    Štědrý dárce – smluvně zajištěno</a:t>
            </a:r>
          </a:p>
          <a:p>
            <a:pPr>
              <a:buNone/>
            </a:pPr>
            <a:r>
              <a:rPr lang="cs-CZ" dirty="0" smtClean="0"/>
              <a:t>    Veřejná dárcovská sbírka –min. 3.miliony Kč          </a:t>
            </a:r>
          </a:p>
          <a:p>
            <a:pPr>
              <a:buNone/>
            </a:pPr>
            <a:r>
              <a:rPr lang="cs-CZ" dirty="0" smtClean="0"/>
              <a:t>    do 31.12.2013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►Stav sbírky k  4.12.2013:  </a:t>
            </a:r>
            <a:r>
              <a:rPr lang="cs-CZ" b="1" u="sng" dirty="0" smtClean="0">
                <a:solidFill>
                  <a:srgbClr val="002060"/>
                </a:solidFill>
              </a:rPr>
              <a:t>2.668.196,-Kč</a:t>
            </a:r>
            <a:endParaRPr lang="cs-CZ" b="1" i="1" u="sng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cs-CZ" i="1" dirty="0" smtClean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V </a:t>
            </a:r>
            <a:r>
              <a:rPr lang="cs-CZ" b="1" smtClean="0"/>
              <a:t>jakém stádiu </a:t>
            </a:r>
            <a:r>
              <a:rPr lang="cs-CZ" b="1" dirty="0" smtClean="0"/>
              <a:t>se nacházíme ?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500"/>
                            </p:stCondLst>
                            <p:childTnLst>
                              <p:par>
                                <p:cTn id="3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500"/>
                            </p:stCondLst>
                            <p:childTnLst>
                              <p:par>
                                <p:cTn id="4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b="1" i="1" dirty="0" smtClean="0">
                <a:solidFill>
                  <a:schemeClr val="accent2">
                    <a:lumMod val="75000"/>
                  </a:schemeClr>
                </a:solidFill>
              </a:rPr>
              <a:t>Stacionář Olga očima architekta</a:t>
            </a:r>
            <a:endParaRPr lang="cs-CZ" sz="28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Zástupný symbol pro obsah 3" descr="stacionar_jih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28133" y="2249488"/>
            <a:ext cx="7687733" cy="43243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Děkuji Vám za pozornost </a:t>
            </a:r>
            <a:endParaRPr lang="cs-CZ" dirty="0"/>
          </a:p>
        </p:txBody>
      </p:sp>
      <p:pic>
        <p:nvPicPr>
          <p:cNvPr id="4" name="Zástupný symbol pro obsah 3" descr="ANI38562a_seni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2177380"/>
            <a:ext cx="6176026" cy="468062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066800"/>
          </a:xfrm>
        </p:spPr>
        <p:txBody>
          <a:bodyPr/>
          <a:lstStyle/>
          <a:p>
            <a:r>
              <a:rPr lang="cs-CZ" dirty="0" smtClean="0"/>
              <a:t>          </a:t>
            </a:r>
            <a:r>
              <a:rPr lang="cs-CZ" b="1" u="sng" dirty="0" smtClean="0"/>
              <a:t>Proč stacionář ?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►Slušnost , úcta ke stáří i nemoci a demografický vývoj společnosti nás nutí přemýšlet a rozšiřovat kapacity těchto a podobných zařízení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►Jedná se o službu, která v našem městě chybí a je potřeba v péči o starší a nemocné lidi-naše rodiče a prarodiče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►Zjednodušeně se dá říci, že je to „mateřská školka“ pro seniory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     </a:t>
            </a:r>
            <a:r>
              <a:rPr lang="cs-CZ" b="1" u="sng" dirty="0" smtClean="0"/>
              <a:t>Poslání denního stacionáře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►Podporovat  uživatele v soběstačnosti a samostatnosti poskytováním  odpovídající péče a podpory v běžných každodenních činnostech a denních aktivitách</a:t>
            </a:r>
          </a:p>
          <a:p>
            <a:pPr>
              <a:buNone/>
            </a:pPr>
            <a:r>
              <a:rPr lang="cs-CZ" dirty="0" smtClean="0"/>
              <a:t>► Předcházet společenské izolaci a samotě</a:t>
            </a:r>
          </a:p>
          <a:p>
            <a:pPr>
              <a:buNone/>
            </a:pPr>
            <a:r>
              <a:rPr lang="cs-CZ" dirty="0" smtClean="0"/>
              <a:t>► Zachování  pocitu vlastní hodnoty a důstojnosti</a:t>
            </a:r>
          </a:p>
          <a:p>
            <a:pPr>
              <a:buNone/>
            </a:pPr>
            <a:r>
              <a:rPr lang="cs-CZ" dirty="0" smtClean="0"/>
              <a:t>► Umožňuje rodinám seniorů úlevu od náročné práce a pomáhá jim udržet jejich zaměstnání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u="sng" dirty="0" smtClean="0"/>
              <a:t>Pro koho bude naše služba určena?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2532888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►Stacionář bude poskytovat ambulantní a pobytové služby seniorům, kteří mají sníženou soběstačnost a jejichž situace vyžaduje trvalou péči jiné osoby.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►V zamýšlené koncepci chceme , aby sloužil</a:t>
            </a:r>
          </a:p>
          <a:p>
            <a:pPr>
              <a:buNone/>
            </a:pPr>
            <a:r>
              <a:rPr lang="cs-CZ" dirty="0" smtClean="0"/>
              <a:t>    přednostně občanům Říčan a okolních spádových obcí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 smtClean="0"/>
              <a:t>Cíle služby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►Předcházet pocitu samoty uživatelů (seniorů)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►Podpora uživatele k samostatnosti a nezávislosti na pomoci druhých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►Podpora udržování a zlepšování psychických </a:t>
            </a:r>
          </a:p>
          <a:p>
            <a:pPr>
              <a:buNone/>
            </a:pPr>
            <a:r>
              <a:rPr lang="cs-CZ" dirty="0" smtClean="0"/>
              <a:t>     a fyzických schopností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► Úleva pečujícím rodinám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u="sng" dirty="0" smtClean="0"/>
              <a:t>Jaké služby </a:t>
            </a:r>
            <a:r>
              <a:rPr lang="cs-CZ" b="1" u="sng" smtClean="0"/>
              <a:t>bude stacionář </a:t>
            </a:r>
            <a:r>
              <a:rPr lang="cs-CZ" b="1" u="sng" dirty="0" smtClean="0"/>
              <a:t>poskytovat?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780928"/>
            <a:ext cx="8229600" cy="48737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►Poskytnutí stravy </a:t>
            </a:r>
          </a:p>
          <a:p>
            <a:pPr>
              <a:buNone/>
            </a:pPr>
            <a:r>
              <a:rPr lang="cs-CZ" dirty="0" smtClean="0"/>
              <a:t>►Podpora při zvládání běžných úkonů péče o vlastní osobu</a:t>
            </a:r>
          </a:p>
          <a:p>
            <a:pPr>
              <a:buNone/>
            </a:pPr>
            <a:r>
              <a:rPr lang="cs-CZ" dirty="0" smtClean="0"/>
              <a:t>►Podpora při osobní hygieně</a:t>
            </a:r>
          </a:p>
          <a:p>
            <a:pPr>
              <a:buNone/>
            </a:pPr>
            <a:r>
              <a:rPr lang="cs-CZ" dirty="0" smtClean="0"/>
              <a:t>►Zprostředkování kontaktu se svým okolím</a:t>
            </a:r>
          </a:p>
          <a:p>
            <a:pPr>
              <a:buNone/>
            </a:pPr>
            <a:r>
              <a:rPr lang="cs-CZ" dirty="0" smtClean="0"/>
              <a:t>►Sociálně terapeutická činnost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066800"/>
          </a:xfrm>
        </p:spPr>
        <p:txBody>
          <a:bodyPr/>
          <a:lstStyle/>
          <a:p>
            <a:pPr algn="ctr"/>
            <a:r>
              <a:rPr lang="cs-CZ" dirty="0" smtClean="0"/>
              <a:t>   </a:t>
            </a:r>
            <a:r>
              <a:rPr lang="cs-CZ" b="1" u="sng" dirty="0" smtClean="0"/>
              <a:t>Kde bude stacionář umístěn ? 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►Stacionář bude umístěn na pozemku města v přímé návaznosti na DPS v ulici </a:t>
            </a:r>
            <a:r>
              <a:rPr lang="cs-CZ" dirty="0" err="1" smtClean="0"/>
              <a:t>Blahoslavově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►Výhodou tohoto místa je přímá návaznost na již existující sociální služby v našem městě.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► Do celého rámce stavby stacionáře patří i úprava a oplocení přilehlé zahrady . Tuto zahradu budou moci používat klienti stacionáře  i obyvatelé přilehlé budovy DPS.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 smtClean="0"/>
              <a:t>Jak bude stacionář vypadat ?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►Stacionář bude přízemní, bezbariérový s přímým výstupem na přilehlou zahradu</a:t>
            </a:r>
          </a:p>
          <a:p>
            <a:pPr>
              <a:buNone/>
            </a:pPr>
            <a:r>
              <a:rPr lang="cs-CZ" dirty="0" smtClean="0"/>
              <a:t>►Denní kapacita stacionáře je cca 14 míst</a:t>
            </a:r>
          </a:p>
          <a:p>
            <a:pPr>
              <a:buNone/>
            </a:pPr>
            <a:r>
              <a:rPr lang="cs-CZ" dirty="0" smtClean="0"/>
              <a:t>►Kromě zázemí pro denní činnosti má část „odpočinkovou“</a:t>
            </a:r>
          </a:p>
          <a:p>
            <a:pPr>
              <a:buNone/>
            </a:pPr>
            <a:r>
              <a:rPr lang="cs-CZ" dirty="0" smtClean="0"/>
              <a:t>►Navíc </a:t>
            </a:r>
            <a:r>
              <a:rPr lang="cs-CZ" smtClean="0"/>
              <a:t>zde budou </a:t>
            </a:r>
            <a:r>
              <a:rPr lang="cs-CZ" dirty="0" smtClean="0"/>
              <a:t>dva dvoulůžkové pokoje se sociálním zařízením, které budou sloužit k rozšíření služeb – tzv. odlehčovací službě.</a:t>
            </a:r>
          </a:p>
          <a:p>
            <a:pPr>
              <a:buNone/>
            </a:pPr>
            <a:r>
              <a:rPr lang="cs-CZ" dirty="0" smtClean="0"/>
              <a:t>  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1066800"/>
          </a:xfrm>
        </p:spPr>
        <p:txBody>
          <a:bodyPr/>
          <a:lstStyle/>
          <a:p>
            <a:pPr algn="ctr"/>
            <a:r>
              <a:rPr lang="cs-CZ" dirty="0" smtClean="0"/>
              <a:t>    </a:t>
            </a:r>
            <a:r>
              <a:rPr lang="cs-CZ" b="1" u="sng" dirty="0" smtClean="0"/>
              <a:t>Co je to odlehčovací služba ?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►Kromě možnosti denní péče o seniory nám odlehčovací služba umožňuje několikrát do roka udělat nepřetržitou cca 14 denní službu, kdy si mohou rodiny starající se o své rodiče naplánovat svou dovolenou a budou vědět, že je po celou tuto dobu o rodiče dobře postaráno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359</TotalTime>
  <Words>489</Words>
  <Application>Microsoft Office PowerPoint</Application>
  <PresentationFormat>Předvádění na obrazovce (4:3)</PresentationFormat>
  <Paragraphs>58</Paragraphs>
  <Slides>12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Urbanistický</vt:lpstr>
      <vt:lpstr> DENNÍ STACIONÁŘ OLGA</vt:lpstr>
      <vt:lpstr>          Proč stacionář ?</vt:lpstr>
      <vt:lpstr>     Poslání denního stacionáře</vt:lpstr>
      <vt:lpstr>Pro koho bude naše služba určena?</vt:lpstr>
      <vt:lpstr>Cíle služby</vt:lpstr>
      <vt:lpstr>Jaké služby bude stacionář poskytovat?</vt:lpstr>
      <vt:lpstr>   Kde bude stacionář umístěn ? </vt:lpstr>
      <vt:lpstr>Jak bude stacionář vypadat ?</vt:lpstr>
      <vt:lpstr>    Co je to odlehčovací služba ?</vt:lpstr>
      <vt:lpstr>V jakém stádiu se nacházíme ?</vt:lpstr>
      <vt:lpstr>Stacionář Olga očima architekta</vt:lpstr>
      <vt:lpstr>Děkuji Vám za pozornost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MĚSTSKÝ ŘÍČANSKÝ STACIONÁŘ</dc:title>
  <dc:creator>mišulka</dc:creator>
  <cp:lastModifiedBy>Jaroslava Kaňková</cp:lastModifiedBy>
  <cp:revision>86</cp:revision>
  <dcterms:created xsi:type="dcterms:W3CDTF">2012-02-21T16:13:13Z</dcterms:created>
  <dcterms:modified xsi:type="dcterms:W3CDTF">2016-02-29T07:36:48Z</dcterms:modified>
</cp:coreProperties>
</file>